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f612822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cf612822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steves-internet-guide.com/mqtt-protocol-messages-overview/" TargetMode="External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5" Type="http://schemas.openxmlformats.org/officeDocument/2006/relationships/hyperlink" Target="https://softwaremill.com/mqperf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ntent.pivotal.io/blog/rabbitmq-hits-one-million-messages-per-second-on-google-compute-engine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oftwaremill.com/mqperf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hyperlink" Target="http://www.slideshare.net/charmalloc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www.slideshare.net/CentricConsulting/eventdriven-architecture-5761346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eventuate.io/whyeventsourc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Based Approaches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Message distribution systems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MQTT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STOMP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/ RabbitMQ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Kafka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Simple text based protocol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Multiple patterns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Pure Pub/Sub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Request-Reply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Queuing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Clustered servers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Distributed queue across clusters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Cluster aware clients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NATS simple demo</a:t>
            </a:r>
            <a:br>
              <a:rPr lang="en-US"/>
            </a:b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91" y="1061270"/>
            <a:ext cx="7386543" cy="547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410" y="1476248"/>
            <a:ext cx="7520186" cy="4954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NATS Streaming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At least once delivery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Publisher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Subscriber rate limiting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Message Replay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Durable Subscriptions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Very lightweight binary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2-byte overhead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Widely used in IoT scenarios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Pub-sub only until MQTT5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QoS levels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Fire and forget QoS0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At least once QoS1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Exactly once QoS2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404" y="1929000"/>
            <a:ext cx="8170440" cy="3398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MQTT Packets</a:t>
            </a:r>
            <a:br>
              <a:rPr lang="en-US"/>
            </a:br>
            <a:r>
              <a:rPr lang="en-US" sz="1600" u="sng">
                <a:solidFill>
                  <a:schemeClr val="hlink"/>
                </a:solidFill>
                <a:hlinkClick r:id="rId3"/>
              </a:rPr>
              <a:t>http://www.steves-internet-guide.com/mqtt-protocol-messages-overview/</a:t>
            </a:r>
            <a:r>
              <a:rPr lang="en-US" sz="1600"/>
              <a:t> 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7638"/>
            <a:ext cx="9144000" cy="50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100" y="876300"/>
            <a:ext cx="7035800" cy="50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0"/>
            <a:ext cx="602579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823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Asynchronous?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AMQP / RabbitMQ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AMQP is an advanced messaging protocol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Designed to meet more enterprise needs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Emerged from JP Morgan attempting to decouple from proprietary systems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Standardised in OASIS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Although many implementations prefer 0-91 to 1-00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00"/>
            <a:ext cx="9144000" cy="5580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b="0" l="0" r="0" t="13907"/>
          <a:stretch/>
        </p:blipFill>
        <p:spPr>
          <a:xfrm>
            <a:off x="215087" y="1349284"/>
            <a:ext cx="6112882" cy="303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6250" y="3611300"/>
            <a:ext cx="6257750" cy="324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" y="1357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RabbitMQ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5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&gt;1m msgs/sec</a:t>
            </a:r>
            <a:br>
              <a:rPr lang="en-US"/>
            </a:br>
            <a:r>
              <a:rPr lang="en-US" sz="1200" u="sng">
                <a:solidFill>
                  <a:schemeClr val="hlink"/>
                </a:solidFill>
                <a:hlinkClick r:id="rId3"/>
              </a:rPr>
              <a:t>https://content.pivotal.io/blog/rabbitmq-hits-one-million-messages-per-second-on-google-compute-engine</a:t>
            </a:r>
            <a:r>
              <a:rPr lang="en-US" sz="1200"/>
              <a:t> 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6238"/>
            <a:ext cx="9143999" cy="463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ActiveMQ / Artemis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12" y="1417638"/>
            <a:ext cx="5019525" cy="4713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	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Supports multi-protocols: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“JMS”, AMQP, STOMP, OpenWire, MQTT, REST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Highly available and clusterable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Written in Java</a:t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Artemis Performance</a:t>
            </a:r>
            <a:br>
              <a:rPr lang="en-US"/>
            </a:br>
            <a:r>
              <a:rPr lang="en-US" sz="2000" u="sng">
                <a:solidFill>
                  <a:schemeClr val="hlink"/>
                </a:solidFill>
                <a:hlinkClick r:id="rId3"/>
              </a:rPr>
              <a:t>https://softwaremill.com/mqperf/</a:t>
            </a:r>
            <a:r>
              <a:rPr lang="en-US" sz="2000"/>
              <a:t> 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69172"/>
            <a:ext cx="4925243" cy="295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576" y="3507207"/>
            <a:ext cx="6127423" cy="322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17600"/>
            <a:ext cx="8991600" cy="46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Apache Kafka</a:t>
            </a:r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04900"/>
            <a:ext cx="9144000" cy="4643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560905" y="6437793"/>
            <a:ext cx="46529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http://www.slideshare.net/charmalloc/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Applying “big data” approaches to messaging: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Partitioning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Multiple brokers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Elastically scalable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Supports clusters of co-ordinated consumers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Automatic re-election of leaders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</a:t>
            </a:r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813" y="1417638"/>
            <a:ext cx="4549775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Kafka exactly-once semantics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867" y="1480778"/>
            <a:ext cx="7890933" cy="46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Kafka Performance</a:t>
            </a:r>
            <a:endParaRPr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539" y="1386967"/>
            <a:ext cx="5743743" cy="337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6098" y="3920617"/>
            <a:ext cx="4714401" cy="293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Driven Architecture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829358" y="273412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Producer</a:t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3302165" y="3006247"/>
            <a:ext cx="1969726" cy="1023678"/>
          </a:xfrm>
          <a:prstGeom prst="notched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5931990" y="1728149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5931990" y="3559963"/>
            <a:ext cx="1684635" cy="15549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Consumer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in EDA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Location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Logical addresses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Time 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Asynchronous, Store/Forward, Replay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Message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JSON, XML, ProtoBuf, etc</a:t>
            </a:r>
            <a:endParaRPr sz="2500"/>
          </a:p>
          <a:p>
            <a:pPr indent="-32385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Pattern</a:t>
            </a:r>
            <a:endParaRPr sz="2900"/>
          </a:p>
          <a:p>
            <a:pPr indent="-26670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Pub/Sub, Queue, 1-1, 1-many, many-many, request-reply</a:t>
            </a:r>
            <a:endParaRPr sz="2500"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EDA</a:t>
            </a:r>
            <a:br>
              <a:rPr lang="en-US"/>
            </a:b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889000"/>
            <a:ext cx="5080000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Loose coupling via event bus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0000"/>
            <a:ext cx="9144000" cy="4298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/>
          <p:nvPr/>
        </p:nvSpPr>
        <p:spPr>
          <a:xfrm>
            <a:off x="192930" y="5748312"/>
            <a:ext cx="92444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https://www.slideshare.net/CentricConsulting/eventdriven-architecture-57613466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Event Sourcing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346200"/>
            <a:ext cx="81280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704707" y="5792462"/>
            <a:ext cx="43695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https://eventuate.io/whyeventsourcing.html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Command Query Responsibility Separation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887" y="1417638"/>
            <a:ext cx="6917199" cy="503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4806032" y="6491967"/>
            <a:ext cx="417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https://martinfowler.com/bliki/CQRS.html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